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  <p:sldMasterId id="2147483708" r:id="rId2"/>
    <p:sldMasterId id="2147483720" r:id="rId3"/>
  </p:sldMasterIdLst>
  <p:sldIdLst>
    <p:sldId id="259" r:id="rId4"/>
    <p:sldId id="314" r:id="rId5"/>
    <p:sldId id="315" r:id="rId6"/>
    <p:sldId id="262" r:id="rId7"/>
    <p:sldId id="261" r:id="rId8"/>
    <p:sldId id="316" r:id="rId9"/>
    <p:sldId id="277" r:id="rId10"/>
    <p:sldId id="267" r:id="rId11"/>
    <p:sldId id="263" r:id="rId12"/>
    <p:sldId id="265" r:id="rId13"/>
    <p:sldId id="26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581"/>
  </p:normalViewPr>
  <p:slideViewPr>
    <p:cSldViewPr snapToGrid="0" snapToObjects="1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3791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06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0689"/>
            <a:ext cx="121920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797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442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258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784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867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5737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787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9886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132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34692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B14E-D3C8-4BA0-95B8-39258F49F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E9849-0096-44D3-ACFC-54B6A1B70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A327F-32BF-487B-B55D-54F2F6C2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4FC8E-F418-4F8F-BADB-0FA2B94F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CB707-40B8-4D66-AE47-08590CB22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956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69D3-0B09-4515-B3B2-E47CD80B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06F66-A1EE-427A-A831-C632B34A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F7DBB-AF82-4EC0-A497-B1E6329D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BDD6E-D100-459B-9FF9-CCA41B11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AA1D7-C55B-40E3-BB1F-5BC8B96B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180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5B83-9600-41C7-94F0-9C02500B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E0F3B-7B11-401C-B851-B0A59FFD6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46EA7-155F-4D82-8578-D7589BCE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83A5A-F910-412B-A351-9FE21DF9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98FD2-7190-4BA7-8EA2-A3D8B768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7774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6F2F-FE55-4294-84F9-B3FBA04B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E15B6-0D12-4128-AE79-904746143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648E8-6598-48AB-9E30-3843E3973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C4A6B-B37A-45A7-A82C-E9CBDEB1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5CFA3-14A2-4E29-A6D2-718CD391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15236-D0D7-471F-84CC-16537D21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8838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109B-88A6-4ACF-8D7C-D7E50566B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501A9-834F-4EFF-81E9-D7656A4C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2C0F6-8E0C-495A-B90C-F9FBC592F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E2062-311C-4D67-92D5-3EC3AAF6A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33827-9636-41AC-A44E-19391FCFE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B74FD-2941-440A-93B8-FAE88524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5F61C7-5CB5-4480-A7AA-CF315326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36F77-FAB2-4363-A213-89317AF7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4866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E3B5-2B5F-4DD2-9E3D-5D378B1C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E7A10-18DC-4111-B2BF-0A646CAD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7DA3F-273F-452F-BD7F-DEA4CF14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42C0B-4AF2-4E3E-90C8-E1CAE283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83410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F483F6-FD9D-4E0A-9D65-0E5A0761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8A246-2636-42BC-9993-04373EE5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8F0A6-5AFA-4C0E-82B1-A54A9DD1C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813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95E5-2899-41D1-B488-61FF45E7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FD445-EBB0-4683-9988-00052DF5D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2D7CD-B0AA-4782-BF70-CB2FDC9F7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D6A6F-0B87-4D5D-BF09-4DA0284B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8F855-6BA0-4776-90E8-2E8DED3B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D0484-9683-4AD7-B551-2E21F1F0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2771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7E10-8A2A-46D2-9428-1CF29F85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96BD6-3764-4DAE-8D64-674E7C11A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A70FB-74DC-4EE6-A87A-DCEC97CF5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4CFE9-4657-4BE5-BC0B-A3D06A4B9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91C8C-2383-4DE9-9422-168EAA0A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A2F70-713D-40F7-8D63-288245A7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2194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58BF-4FC5-4CEF-954F-A725F4C3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1BDF1-0669-40F1-89D7-B8DBCEB4D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63645-3D5D-4329-A08B-BEC56D9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33E86-844B-4C5B-9210-581646BE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64605-F89B-4E2B-AF24-7C8F6A3D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46112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4239C-D0FF-49F0-BB11-F3FA47722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86518-F0DD-47FC-8168-17C95864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11E2F-1FDC-4B43-B215-E354A6AC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7D0B-D0C9-4059-9A63-4DE5021A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386B7-7898-4D76-A645-AD45709F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01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7B885-B743-4F12-A2CA-CD5840EB28B8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73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884607-D4D4-4B77-8558-0F5447B6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BE5F6-008D-4F0B-9665-E6953232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2F3CF-EC05-43A8-8DED-00663BE0C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E1DB1-A5CB-4CA2-A5B8-B1D70B8EA28A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211-EE34-4A73-9469-FC60E9A3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C202D-8B04-4B7A-9955-5B6DB8204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0767F-D29E-4A0C-8BFC-50AE4AE865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86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320A-FC12-2A5E-C2BA-71A8FF95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536" y="102602"/>
            <a:ext cx="7729728" cy="1188720"/>
          </a:xfrm>
        </p:spPr>
        <p:txBody>
          <a:bodyPr/>
          <a:lstStyle/>
          <a:p>
            <a:r>
              <a:rPr lang="en-AU" dirty="0"/>
              <a:t>Lesson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F484C-6CE0-C300-0131-DA9E069B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417" y="1592587"/>
            <a:ext cx="7729728" cy="1520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b="1" dirty="0"/>
              <a:t>Title: </a:t>
            </a:r>
            <a:r>
              <a:rPr lang="en-AU" sz="2400" b="1" dirty="0">
                <a:solidFill>
                  <a:srgbClr val="00B0F0"/>
                </a:solidFill>
              </a:rPr>
              <a:t>Orthogonal views 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00B0F0"/>
                </a:solidFill>
              </a:rPr>
              <a:t>Aim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sz="2400" b="1" dirty="0">
                <a:solidFill>
                  <a:srgbClr val="00B0F0"/>
                </a:solidFill>
              </a:rPr>
              <a:t> Describe and draw orthogonal views of 3D shapes.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739A4F-76C7-69F0-1E3A-A0726AEFDA5D}"/>
              </a:ext>
            </a:extLst>
          </p:cNvPr>
          <p:cNvSpPr txBox="1">
            <a:spLocks/>
          </p:cNvSpPr>
          <p:nvPr/>
        </p:nvSpPr>
        <p:spPr bwMode="black">
          <a:xfrm>
            <a:off x="1920417" y="3393610"/>
            <a:ext cx="1657283" cy="44388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1200" dirty="0"/>
              <a:t>Plan</a:t>
            </a:r>
            <a:r>
              <a:rPr lang="en-AU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B81EDD-682D-2F3B-2DED-C60A0E65B706}"/>
              </a:ext>
            </a:extLst>
          </p:cNvPr>
          <p:cNvSpPr txBox="1">
            <a:spLocks/>
          </p:cNvSpPr>
          <p:nvPr/>
        </p:nvSpPr>
        <p:spPr>
          <a:xfrm>
            <a:off x="2084536" y="4242949"/>
            <a:ext cx="7729728" cy="17724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arenR"/>
            </a:pPr>
            <a:r>
              <a:rPr lang="en-AU" sz="2400" b="1" dirty="0">
                <a:solidFill>
                  <a:srgbClr val="00B0F0"/>
                </a:solidFill>
              </a:rPr>
              <a:t>Review negative numbers </a:t>
            </a:r>
          </a:p>
          <a:p>
            <a:pPr marL="342900" indent="-342900">
              <a:buAutoNum type="arabicParenR"/>
            </a:pPr>
            <a:r>
              <a:rPr lang="en-AU" sz="2400" b="1" dirty="0">
                <a:solidFill>
                  <a:srgbClr val="00B0F0"/>
                </a:solidFill>
              </a:rPr>
              <a:t>Notes</a:t>
            </a:r>
          </a:p>
          <a:p>
            <a:pPr marL="342900" indent="-342900">
              <a:buAutoNum type="arabicParenR"/>
            </a:pPr>
            <a:r>
              <a:rPr lang="en-AU" sz="2400" b="1" dirty="0">
                <a:solidFill>
                  <a:srgbClr val="00B0F0"/>
                </a:solidFill>
              </a:rPr>
              <a:t>Blocks Practice </a:t>
            </a:r>
          </a:p>
          <a:p>
            <a:pPr marL="342900" indent="-342900">
              <a:buAutoNum type="arabicParenR"/>
            </a:pPr>
            <a:r>
              <a:rPr lang="en-AU" sz="2400" b="1" dirty="0">
                <a:solidFill>
                  <a:srgbClr val="00B0F0"/>
                </a:solidFill>
              </a:rPr>
              <a:t>Exit Ticket</a:t>
            </a:r>
          </a:p>
          <a:p>
            <a:pPr marL="342900" indent="-342900">
              <a:buAutoNum type="arabicParenR"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1EC46-D0ED-4A8E-B691-F21402AC1F76}"/>
              </a:ext>
            </a:extLst>
          </p:cNvPr>
          <p:cNvSpPr txBox="1"/>
          <p:nvPr/>
        </p:nvSpPr>
        <p:spPr>
          <a:xfrm>
            <a:off x="7261933" y="1451503"/>
            <a:ext cx="3888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ighlight>
                  <a:srgbClr val="FFFF00"/>
                </a:highlight>
              </a:rPr>
              <a:t>Need whiteboards </a:t>
            </a:r>
            <a:endParaRPr lang="en-AU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15339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F652-AFEE-C3AB-7614-082707B8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27566"/>
            <a:ext cx="7729728" cy="1188720"/>
          </a:xfrm>
        </p:spPr>
        <p:txBody>
          <a:bodyPr/>
          <a:lstStyle/>
          <a:p>
            <a:r>
              <a:rPr lang="en-AU" dirty="0"/>
              <a:t>Create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D0CF-569C-EC71-6CFA-3FCD254BA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44" y="1316286"/>
            <a:ext cx="10879557" cy="3101983"/>
          </a:xfrm>
        </p:spPr>
        <p:txBody>
          <a:bodyPr/>
          <a:lstStyle/>
          <a:p>
            <a:r>
              <a:rPr lang="en-AU" dirty="0"/>
              <a:t>Use your blocks to create the following shapes and then draw the top, front and right side view of each  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FE25D22A-9B83-3E0E-4766-71D080A0A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6406" t="10555" r="43232" b="6528"/>
          <a:stretch/>
        </p:blipFill>
        <p:spPr>
          <a:xfrm rot="5400000">
            <a:off x="3418883" y="316019"/>
            <a:ext cx="5149636" cy="7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7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F652-AFEE-C3AB-7614-082707B8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27566"/>
            <a:ext cx="7729728" cy="1005775"/>
          </a:xfrm>
        </p:spPr>
        <p:txBody>
          <a:bodyPr/>
          <a:lstStyle/>
          <a:p>
            <a:r>
              <a:rPr lang="en-AU" dirty="0"/>
              <a:t>Create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D0CF-569C-EC71-6CFA-3FCD254BA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21" y="1133341"/>
            <a:ext cx="10879557" cy="3101983"/>
          </a:xfrm>
        </p:spPr>
        <p:txBody>
          <a:bodyPr/>
          <a:lstStyle/>
          <a:p>
            <a:r>
              <a:rPr lang="en-AU" dirty="0"/>
              <a:t>Use your blocks to create the following shapes and then draw the top, front and right side view of each  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F9146435-28E6-8469-EB37-2F1FD6417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3203" t="9945" r="5644" b="7139"/>
          <a:stretch/>
        </p:blipFill>
        <p:spPr>
          <a:xfrm rot="5400000">
            <a:off x="3573007" y="265545"/>
            <a:ext cx="5250583" cy="7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4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D12C-9C44-1614-10E2-52195E02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Exit ticket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811B-C4F5-03D6-15FB-D45FAA5E7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Think </a:t>
            </a:r>
            <a:r>
              <a:rPr lang="en-AU" dirty="0">
                <a:sym typeface="Wingdings" pitchFamily="2" charset="2"/>
              </a:rPr>
              <a:t> Pair  Share </a:t>
            </a:r>
          </a:p>
          <a:p>
            <a:r>
              <a:rPr lang="en-AU" dirty="0">
                <a:sym typeface="Wingdings" pitchFamily="2" charset="2"/>
              </a:rPr>
              <a:t>What are the three ways we can represent shapes in maths?</a:t>
            </a:r>
          </a:p>
          <a:p>
            <a:r>
              <a:rPr lang="en-AU" dirty="0">
                <a:sym typeface="Wingdings" pitchFamily="2" charset="2"/>
              </a:rPr>
              <a:t>Which two are 3D representations?</a:t>
            </a:r>
          </a:p>
          <a:p>
            <a:r>
              <a:rPr lang="en-AU" dirty="0">
                <a:sym typeface="Wingdings" pitchFamily="2" charset="2"/>
              </a:rPr>
              <a:t>Which one uses </a:t>
            </a:r>
            <a:r>
              <a:rPr lang="en-AU" dirty="0" err="1">
                <a:sym typeface="Wingdings" pitchFamily="2" charset="2"/>
              </a:rPr>
              <a:t>dott</a:t>
            </a:r>
            <a:r>
              <a:rPr lang="en-AU" dirty="0">
                <a:sym typeface="Wingdings" pitchFamily="2" charset="2"/>
              </a:rPr>
              <a:t> paper</a:t>
            </a:r>
          </a:p>
          <a:p>
            <a:r>
              <a:rPr lang="en-AU" dirty="0">
                <a:sym typeface="Wingdings" pitchFamily="2" charset="2"/>
              </a:rPr>
              <a:t>Which one has three different views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390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600075"/>
          </a:xfrm>
        </p:spPr>
        <p:txBody>
          <a:bodyPr>
            <a:normAutofit fontScale="90000"/>
          </a:bodyPr>
          <a:lstStyle/>
          <a:p>
            <a:r>
              <a:rPr lang="en-AU" dirty="0"/>
              <a:t>Oblique projections of shapes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0" y="579397"/>
            <a:ext cx="5796136" cy="2299865"/>
          </a:xfrm>
        </p:spPr>
        <p:txBody>
          <a:bodyPr>
            <a:normAutofit fontScale="85000" lnSpcReduction="20000"/>
          </a:bodyPr>
          <a:lstStyle/>
          <a:p>
            <a:r>
              <a:rPr lang="en-AU" sz="4600" b="1" dirty="0"/>
              <a:t>The FRONT is FLAT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3300" dirty="0"/>
              <a:t>Draw the front of the shape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3300" dirty="0"/>
              <a:t>Draw lines ‘going backwards’ at the same angle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3300" dirty="0"/>
              <a:t>Fill in the rest of the shape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540" y="718784"/>
            <a:ext cx="307905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8179600" y="974395"/>
            <a:ext cx="0" cy="13700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16860" y="959155"/>
            <a:ext cx="0" cy="9117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589300" y="1873555"/>
            <a:ext cx="412" cy="4633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179600" y="974395"/>
            <a:ext cx="9372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179600" y="2336867"/>
            <a:ext cx="14097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9121082" y="1865935"/>
            <a:ext cx="46863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8179600" y="745795"/>
            <a:ext cx="236632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9116860" y="745795"/>
            <a:ext cx="236632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121082" y="1637335"/>
            <a:ext cx="236632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9589300" y="1637335"/>
            <a:ext cx="236632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9589712" y="2105211"/>
            <a:ext cx="236632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9353492" y="1647268"/>
            <a:ext cx="46863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826344" y="1659441"/>
            <a:ext cx="412" cy="4633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9357714" y="718784"/>
            <a:ext cx="0" cy="9117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405405" y="745795"/>
            <a:ext cx="9372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533524" y="590551"/>
            <a:ext cx="9134476" cy="228871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2" descr="Oblique drawings">
            <a:extLst>
              <a:ext uri="{FF2B5EF4-FFF2-40B4-BE49-F238E27FC236}">
                <a16:creationId xmlns:a16="http://schemas.microsoft.com/office/drawing/2014/main" id="{89B5A9BD-9B08-435E-B37A-3925C23A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04" y="3998598"/>
            <a:ext cx="6316458" cy="228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1585E9-9DDD-49D7-BC02-11E0837A3E16}"/>
              </a:ext>
            </a:extLst>
          </p:cNvPr>
          <p:cNvSpPr txBox="1"/>
          <p:nvPr/>
        </p:nvSpPr>
        <p:spPr>
          <a:xfrm>
            <a:off x="2618913" y="3098307"/>
            <a:ext cx="523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are the names of these shapes? </a:t>
            </a:r>
            <a:endParaRPr lang="en-AU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CD65E0-389E-4549-BD6E-B9BE1CE42DA4}"/>
              </a:ext>
            </a:extLst>
          </p:cNvPr>
          <p:cNvSpPr txBox="1"/>
          <p:nvPr/>
        </p:nvSpPr>
        <p:spPr>
          <a:xfrm>
            <a:off x="7333693" y="4723101"/>
            <a:ext cx="4596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Try drawing both on your whiteboard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209627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7" grpId="0" animBg="1"/>
      <p:bldP spid="7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7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40363" b="32891"/>
          <a:stretch/>
        </p:blipFill>
        <p:spPr bwMode="auto">
          <a:xfrm rot="16200000">
            <a:off x="8142303" y="3299528"/>
            <a:ext cx="2259965" cy="2218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0"/>
            <a:ext cx="7748285" cy="764704"/>
          </a:xfrm>
        </p:spPr>
        <p:txBody>
          <a:bodyPr>
            <a:normAutofit/>
          </a:bodyPr>
          <a:lstStyle/>
          <a:p>
            <a:r>
              <a:rPr lang="en-AU" dirty="0"/>
              <a:t>Isometric projections of shapes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0" y="764704"/>
            <a:ext cx="6713809" cy="2428331"/>
          </a:xfrm>
        </p:spPr>
        <p:txBody>
          <a:bodyPr>
            <a:normAutofit fontScale="70000" lnSpcReduction="20000"/>
          </a:bodyPr>
          <a:lstStyle/>
          <a:p>
            <a:r>
              <a:rPr lang="en-AU" sz="5700" b="1" dirty="0"/>
              <a:t>View ALL sides DIAGONALLY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3400" dirty="0"/>
              <a:t>Lines only go vertically or diagonally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3400" dirty="0"/>
              <a:t>Draw one face of the shape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3400" dirty="0"/>
              <a:t>Draw lines for the back of the shape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3400" dirty="0"/>
              <a:t>Fill in the rest of the shape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3400" dirty="0"/>
              <a:t>Shade faces that point the same direction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381939" y="4635920"/>
            <a:ext cx="0" cy="685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9095755" y="4503044"/>
            <a:ext cx="412" cy="3246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964435" y="3992504"/>
            <a:ext cx="412" cy="3440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9095755" y="4660016"/>
            <a:ext cx="286184" cy="1676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9666555" y="4346086"/>
            <a:ext cx="301340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9095755" y="4015364"/>
            <a:ext cx="872140" cy="487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096167" y="5167508"/>
            <a:ext cx="285772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9675287" y="4503044"/>
            <a:ext cx="3048" cy="6644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9365215" y="5167508"/>
            <a:ext cx="301340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811299" y="4654208"/>
            <a:ext cx="285772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805203" y="4355232"/>
            <a:ext cx="285772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666555" y="3835548"/>
            <a:ext cx="285772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9096167" y="4819880"/>
            <a:ext cx="0" cy="3425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8809983" y="4344480"/>
            <a:ext cx="412" cy="3246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8809983" y="3856800"/>
            <a:ext cx="872140" cy="487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rallelogram 18"/>
          <p:cNvSpPr/>
          <p:nvPr/>
        </p:nvSpPr>
        <p:spPr>
          <a:xfrm rot="5400000">
            <a:off x="8721105" y="4450009"/>
            <a:ext cx="453969" cy="285772"/>
          </a:xfrm>
          <a:prstGeom prst="parallelogram">
            <a:avLst>
              <a:gd name="adj" fmla="val 54330"/>
            </a:avLst>
          </a:prstGeom>
          <a:solidFill>
            <a:srgbClr val="B9CDE5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rapezoid 19"/>
          <p:cNvSpPr/>
          <p:nvPr/>
        </p:nvSpPr>
        <p:spPr>
          <a:xfrm rot="16200000">
            <a:off x="8903949" y="4852953"/>
            <a:ext cx="655754" cy="288032"/>
          </a:xfrm>
          <a:prstGeom prst="trapezoid">
            <a:avLst>
              <a:gd name="adj" fmla="val 56746"/>
            </a:avLst>
          </a:prstGeom>
          <a:solidFill>
            <a:srgbClr val="B9CDE5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Parallelogram 50"/>
          <p:cNvSpPr/>
          <p:nvPr/>
        </p:nvSpPr>
        <p:spPr>
          <a:xfrm rot="16200000" flipH="1">
            <a:off x="9130400" y="4763250"/>
            <a:ext cx="836659" cy="285772"/>
          </a:xfrm>
          <a:prstGeom prst="parallelogram">
            <a:avLst>
              <a:gd name="adj" fmla="val 54330"/>
            </a:avLst>
          </a:prstGeom>
          <a:solidFill>
            <a:schemeClr val="accent1">
              <a:lumMod val="7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Parallelogram 51"/>
          <p:cNvSpPr/>
          <p:nvPr/>
        </p:nvSpPr>
        <p:spPr>
          <a:xfrm rot="16200000" flipH="1">
            <a:off x="9145203" y="3995313"/>
            <a:ext cx="787405" cy="847826"/>
          </a:xfrm>
          <a:prstGeom prst="parallelogram">
            <a:avLst>
              <a:gd name="adj" fmla="val 63114"/>
            </a:avLst>
          </a:prstGeom>
          <a:solidFill>
            <a:schemeClr val="accent1">
              <a:lumMod val="7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33524" y="736408"/>
            <a:ext cx="9026972" cy="247449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38313" y="1234219"/>
            <a:ext cx="1162692" cy="1489298"/>
            <a:chOff x="2243168" y="4295505"/>
            <a:chExt cx="1162692" cy="1489298"/>
          </a:xfrm>
        </p:grpSpPr>
        <p:cxnSp>
          <p:nvCxnSpPr>
            <p:cNvPr id="57" name="Straight Connector 56"/>
            <p:cNvCxnSpPr/>
            <p:nvPr/>
          </p:nvCxnSpPr>
          <p:spPr>
            <a:xfrm flipV="1">
              <a:off x="2819904" y="5095877"/>
              <a:ext cx="0" cy="6850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533720" y="4963001"/>
              <a:ext cx="412" cy="3246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402400" y="4452461"/>
              <a:ext cx="412" cy="3440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2533720" y="5119973"/>
              <a:ext cx="286184" cy="1676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3104520" y="4806043"/>
              <a:ext cx="301340" cy="1569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533720" y="4475321"/>
              <a:ext cx="872140" cy="4876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534132" y="5627465"/>
              <a:ext cx="285772" cy="1569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3113252" y="4963001"/>
              <a:ext cx="3048" cy="6644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2803180" y="5627465"/>
              <a:ext cx="301340" cy="1569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249264" y="5114165"/>
              <a:ext cx="285772" cy="1569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243168" y="4815189"/>
              <a:ext cx="285772" cy="1569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04520" y="4295505"/>
              <a:ext cx="285772" cy="1569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534132" y="5279836"/>
              <a:ext cx="0" cy="3425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247948" y="4804437"/>
              <a:ext cx="412" cy="3246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2247948" y="4316757"/>
              <a:ext cx="872140" cy="4876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Parallelogram 71"/>
            <p:cNvSpPr/>
            <p:nvPr/>
          </p:nvSpPr>
          <p:spPr>
            <a:xfrm rot="5400000">
              <a:off x="2159069" y="4909966"/>
              <a:ext cx="453969" cy="285772"/>
            </a:xfrm>
            <a:prstGeom prst="parallelogram">
              <a:avLst>
                <a:gd name="adj" fmla="val 54330"/>
              </a:avLst>
            </a:prstGeom>
            <a:solidFill>
              <a:srgbClr val="B9CDE5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Trapezoid 72"/>
            <p:cNvSpPr/>
            <p:nvPr/>
          </p:nvSpPr>
          <p:spPr>
            <a:xfrm rot="16200000">
              <a:off x="2341914" y="5312910"/>
              <a:ext cx="655754" cy="288032"/>
            </a:xfrm>
            <a:prstGeom prst="trapezoid">
              <a:avLst>
                <a:gd name="adj" fmla="val 56746"/>
              </a:avLst>
            </a:prstGeom>
            <a:solidFill>
              <a:srgbClr val="B9CDE5">
                <a:alpha val="5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Parallelogram 73"/>
            <p:cNvSpPr/>
            <p:nvPr/>
          </p:nvSpPr>
          <p:spPr>
            <a:xfrm rot="16200000" flipH="1">
              <a:off x="2568364" y="5223207"/>
              <a:ext cx="836659" cy="285772"/>
            </a:xfrm>
            <a:prstGeom prst="parallelogram">
              <a:avLst>
                <a:gd name="adj" fmla="val 54330"/>
              </a:avLst>
            </a:prstGeom>
            <a:solidFill>
              <a:schemeClr val="accent1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Parallelogram 74"/>
            <p:cNvSpPr/>
            <p:nvPr/>
          </p:nvSpPr>
          <p:spPr>
            <a:xfrm rot="16200000" flipH="1">
              <a:off x="2583167" y="4455270"/>
              <a:ext cx="787405" cy="847826"/>
            </a:xfrm>
            <a:prstGeom prst="parallelogram">
              <a:avLst>
                <a:gd name="adj" fmla="val 63114"/>
              </a:avLst>
            </a:prstGeom>
            <a:solidFill>
              <a:schemeClr val="accent1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02299" y="32096"/>
            <a:ext cx="12882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Have paper Landscape</a:t>
            </a:r>
          </a:p>
        </p:txBody>
      </p:sp>
      <p:pic>
        <p:nvPicPr>
          <p:cNvPr id="85" name="Picture 84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7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40363" b="32891"/>
          <a:stretch/>
        </p:blipFill>
        <p:spPr bwMode="auto">
          <a:xfrm rot="16200000">
            <a:off x="8142303" y="842553"/>
            <a:ext cx="2259965" cy="2218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6" name="Straight Connector 85"/>
          <p:cNvCxnSpPr/>
          <p:nvPr/>
        </p:nvCxnSpPr>
        <p:spPr>
          <a:xfrm flipH="1" flipV="1">
            <a:off x="8510756" y="1328574"/>
            <a:ext cx="10691" cy="10605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8517845" y="1349680"/>
            <a:ext cx="832276" cy="5441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 flipV="1">
            <a:off x="9376254" y="1891334"/>
            <a:ext cx="2442" cy="10121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559547" y="2379572"/>
            <a:ext cx="809625" cy="5029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9400423" y="1550897"/>
            <a:ext cx="540249" cy="340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9949885" y="1574883"/>
            <a:ext cx="2442" cy="10121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9397747" y="2580474"/>
            <a:ext cx="544745" cy="322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9083421" y="1017497"/>
            <a:ext cx="857250" cy="5110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8540588" y="1026708"/>
            <a:ext cx="544745" cy="322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Parallelogram 94"/>
          <p:cNvSpPr/>
          <p:nvPr/>
        </p:nvSpPr>
        <p:spPr>
          <a:xfrm rot="16200000" flipH="1">
            <a:off x="8958851" y="1955436"/>
            <a:ext cx="1419225" cy="563475"/>
          </a:xfrm>
          <a:prstGeom prst="parallelogram">
            <a:avLst>
              <a:gd name="adj" fmla="val 62782"/>
            </a:avLst>
          </a:prstGeom>
          <a:solidFill>
            <a:schemeClr val="accent1">
              <a:lumMod val="7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Parallelogram 95"/>
          <p:cNvSpPr/>
          <p:nvPr/>
        </p:nvSpPr>
        <p:spPr>
          <a:xfrm rot="5400000">
            <a:off x="8178842" y="1670733"/>
            <a:ext cx="1511380" cy="869277"/>
          </a:xfrm>
          <a:prstGeom prst="parallelogram">
            <a:avLst>
              <a:gd name="adj" fmla="val 62000"/>
            </a:avLst>
          </a:prstGeom>
          <a:solidFill>
            <a:srgbClr val="B9CDE5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6" name="Picture 4" descr="Connect the Dots: Isometric Drawing and Coded Plans - Activity -  TeachEngineering">
            <a:extLst>
              <a:ext uri="{FF2B5EF4-FFF2-40B4-BE49-F238E27FC236}">
                <a16:creationId xmlns:a16="http://schemas.microsoft.com/office/drawing/2014/main" id="{3110AFDF-A3DB-4D3A-B518-8D247120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3463"/>
            <a:ext cx="4567746" cy="362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sometric and Oblique Projection">
            <a:extLst>
              <a:ext uri="{FF2B5EF4-FFF2-40B4-BE49-F238E27FC236}">
                <a16:creationId xmlns:a16="http://schemas.microsoft.com/office/drawing/2014/main" id="{B230A0AD-239F-443A-A900-69A85560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276" y="4336548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5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0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000"/>
                            </p:stCondLst>
                            <p:childTnLst>
                              <p:par>
                                <p:cTn id="1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000"/>
                            </p:stCondLst>
                            <p:childTnLst>
                              <p:par>
                                <p:cTn id="1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9" grpId="0" animBg="1"/>
      <p:bldP spid="20" grpId="0" animBg="1"/>
      <p:bldP spid="51" grpId="0" animBg="1"/>
      <p:bldP spid="52" grpId="0" animBg="1"/>
      <p:bldP spid="28" grpId="0" animBg="1"/>
      <p:bldP spid="95" grpId="0" animBg="1"/>
      <p:bldP spid="9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749F-4538-9D82-8C31-310D9A2C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413975"/>
            <a:ext cx="7729728" cy="1188720"/>
          </a:xfrm>
        </p:spPr>
        <p:txBody>
          <a:bodyPr/>
          <a:lstStyle/>
          <a:p>
            <a:r>
              <a:rPr lang="en-AU" dirty="0"/>
              <a:t>Orthographic view example</a:t>
            </a:r>
          </a:p>
        </p:txBody>
      </p:sp>
      <p:pic>
        <p:nvPicPr>
          <p:cNvPr id="1026" name="Picture 2" descr="Orthographic Projection: Definition &amp; Examples - Video &amp; Lesson Transcript  | Study.com">
            <a:extLst>
              <a:ext uri="{FF2B5EF4-FFF2-40B4-BE49-F238E27FC236}">
                <a16:creationId xmlns:a16="http://schemas.microsoft.com/office/drawing/2014/main" id="{92152426-2DA0-1D8A-418E-0091DF064C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83" y="1867662"/>
            <a:ext cx="4527431" cy="42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7B7C1C-56A3-14F1-26AB-8C88646B0D2B}"/>
              </a:ext>
            </a:extLst>
          </p:cNvPr>
          <p:cNvSpPr/>
          <p:nvPr/>
        </p:nvSpPr>
        <p:spPr>
          <a:xfrm>
            <a:off x="4500563" y="1957388"/>
            <a:ext cx="40005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FDC675-DE18-ABD7-88BC-6CE9076BB904}"/>
              </a:ext>
            </a:extLst>
          </p:cNvPr>
          <p:cNvSpPr/>
          <p:nvPr/>
        </p:nvSpPr>
        <p:spPr>
          <a:xfrm>
            <a:off x="3832283" y="2887553"/>
            <a:ext cx="361345" cy="22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EBE5AA-D704-2B6C-8460-E295A13321F9}"/>
              </a:ext>
            </a:extLst>
          </p:cNvPr>
          <p:cNvSpPr/>
          <p:nvPr/>
        </p:nvSpPr>
        <p:spPr>
          <a:xfrm>
            <a:off x="3832283" y="4747847"/>
            <a:ext cx="467155" cy="291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8E3C9-73D3-C52D-507B-1D73804F66B4}"/>
              </a:ext>
            </a:extLst>
          </p:cNvPr>
          <p:cNvSpPr/>
          <p:nvPr/>
        </p:nvSpPr>
        <p:spPr>
          <a:xfrm>
            <a:off x="4433458" y="5243147"/>
            <a:ext cx="797965" cy="291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9120C9-3F76-E098-4FAD-AD30CD51F2F8}"/>
              </a:ext>
            </a:extLst>
          </p:cNvPr>
          <p:cNvSpPr/>
          <p:nvPr/>
        </p:nvSpPr>
        <p:spPr>
          <a:xfrm>
            <a:off x="6291566" y="5212627"/>
            <a:ext cx="1472042" cy="291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286D44-08D0-9892-41FF-015B9537C30D}"/>
              </a:ext>
            </a:extLst>
          </p:cNvPr>
          <p:cNvSpPr/>
          <p:nvPr/>
        </p:nvSpPr>
        <p:spPr>
          <a:xfrm>
            <a:off x="5591908" y="4775943"/>
            <a:ext cx="585358" cy="291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458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8D47-429A-6446-5E3A-E166E174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Orthogonal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E998-3727-1D84-0859-887A49A33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Orthographic drawings are a type of drawing where you only draw what you can see</a:t>
            </a:r>
          </a:p>
          <a:p>
            <a:endParaRPr lang="en-AU" dirty="0"/>
          </a:p>
          <a:p>
            <a:r>
              <a:rPr lang="en-AU" dirty="0"/>
              <a:t>Orthographic drawings are also known as Multiview drawings</a:t>
            </a:r>
          </a:p>
          <a:p>
            <a:endParaRPr lang="en-AU" dirty="0"/>
          </a:p>
          <a:p>
            <a:r>
              <a:rPr lang="en-AU" dirty="0"/>
              <a:t>The most commonly used views are </a:t>
            </a:r>
            <a:r>
              <a:rPr lang="en-AU" b="1" dirty="0">
                <a:solidFill>
                  <a:srgbClr val="FF0000"/>
                </a:solidFill>
              </a:rPr>
              <a:t>top, front, and right side</a:t>
            </a:r>
            <a:r>
              <a:rPr lang="en-AU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42904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7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40363" t="8035" r="14698" b="32891"/>
          <a:stretch/>
        </p:blipFill>
        <p:spPr bwMode="auto">
          <a:xfrm rot="16200000">
            <a:off x="8486474" y="3003696"/>
            <a:ext cx="1702989" cy="19524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764704"/>
          </a:xfrm>
        </p:spPr>
        <p:txBody>
          <a:bodyPr>
            <a:normAutofit/>
          </a:bodyPr>
          <a:lstStyle/>
          <a:p>
            <a:r>
              <a:rPr lang="en-AU" dirty="0"/>
              <a:t>Orthogonal Drawings of shapes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0" y="764704"/>
            <a:ext cx="6931657" cy="2428331"/>
          </a:xfrm>
        </p:spPr>
        <p:txBody>
          <a:bodyPr>
            <a:normAutofit fontScale="77500" lnSpcReduction="20000"/>
          </a:bodyPr>
          <a:lstStyle/>
          <a:p>
            <a:r>
              <a:rPr lang="en-AU" sz="4100" b="1" dirty="0"/>
              <a:t>Draw the Front, Right and Top views</a:t>
            </a:r>
          </a:p>
          <a:p>
            <a:r>
              <a:rPr lang="en-AU" dirty="0"/>
              <a:t>Make sure they are scaled and oriented the same – look for the arrow</a:t>
            </a:r>
          </a:p>
          <a:p>
            <a:r>
              <a:rPr lang="en-AU" dirty="0"/>
              <a:t>Draw the Front first</a:t>
            </a:r>
          </a:p>
          <a:p>
            <a:r>
              <a:rPr lang="en-AU" dirty="0"/>
              <a:t>Draw the Top above</a:t>
            </a:r>
          </a:p>
          <a:p>
            <a:r>
              <a:rPr lang="en-AU" dirty="0"/>
              <a:t>Draw the Right to the right</a:t>
            </a:r>
          </a:p>
          <a:p>
            <a:endParaRPr lang="en-AU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314837" y="3928816"/>
            <a:ext cx="0" cy="685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9028653" y="3795940"/>
            <a:ext cx="412" cy="3246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897333" y="3285400"/>
            <a:ext cx="412" cy="3440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9028653" y="3952912"/>
            <a:ext cx="286184" cy="1676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9599453" y="3638982"/>
            <a:ext cx="301340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9028653" y="3308260"/>
            <a:ext cx="872140" cy="487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029065" y="4460404"/>
            <a:ext cx="285772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9608185" y="3795940"/>
            <a:ext cx="3048" cy="6644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9298113" y="4460404"/>
            <a:ext cx="301340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744197" y="3947104"/>
            <a:ext cx="285772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738101" y="3648128"/>
            <a:ext cx="285772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599453" y="3128444"/>
            <a:ext cx="285772" cy="1569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9029065" y="4112776"/>
            <a:ext cx="0" cy="3425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8742881" y="3637376"/>
            <a:ext cx="412" cy="3246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8742881" y="3149696"/>
            <a:ext cx="872140" cy="487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744198" y="4613863"/>
            <a:ext cx="221739" cy="1231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03"/>
          <a:stretch/>
        </p:blipFill>
        <p:spPr bwMode="auto">
          <a:xfrm>
            <a:off x="8352160" y="932941"/>
            <a:ext cx="224145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Connector 27"/>
          <p:cNvCxnSpPr/>
          <p:nvPr/>
        </p:nvCxnSpPr>
        <p:spPr>
          <a:xfrm flipV="1">
            <a:off x="9077219" y="1873598"/>
            <a:ext cx="0" cy="685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9057703" y="1872627"/>
            <a:ext cx="283052" cy="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326095" y="1866949"/>
            <a:ext cx="0" cy="685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057703" y="2551995"/>
            <a:ext cx="283052" cy="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9057703" y="2085069"/>
            <a:ext cx="283052" cy="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077219" y="960758"/>
            <a:ext cx="0" cy="685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9057703" y="959787"/>
            <a:ext cx="283052" cy="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326095" y="954109"/>
            <a:ext cx="0" cy="685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057703" y="1639155"/>
            <a:ext cx="283052" cy="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792319" y="2087011"/>
            <a:ext cx="0" cy="4726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9551520" y="1862221"/>
            <a:ext cx="0" cy="2363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0256370" y="1867899"/>
            <a:ext cx="0" cy="2363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10018627" y="2088917"/>
            <a:ext cx="0" cy="470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9528660" y="2088822"/>
            <a:ext cx="283052" cy="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9547710" y="1873595"/>
            <a:ext cx="708660" cy="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10008344" y="2100465"/>
            <a:ext cx="248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9784699" y="2554031"/>
            <a:ext cx="248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89993" y="2515558"/>
            <a:ext cx="57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502765" y="1220974"/>
            <a:ext cx="446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561484" y="251555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Right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533524" y="736408"/>
            <a:ext cx="9134476" cy="234639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35588" y="4914982"/>
            <a:ext cx="2306275" cy="73866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cubes if you need to, but you should aim to do at least one without them</a:t>
            </a:r>
          </a:p>
        </p:txBody>
      </p:sp>
    </p:spTree>
    <p:extLst>
      <p:ext uri="{BB962C8B-B14F-4D97-AF65-F5344CB8AC3E}">
        <p14:creationId xmlns:p14="http://schemas.microsoft.com/office/powerpoint/2010/main" val="35032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9" grpId="0"/>
      <p:bldP spid="58" grpId="0"/>
      <p:bldP spid="59" grpId="0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-11112"/>
            <a:ext cx="9153525" cy="703808"/>
          </a:xfrm>
        </p:spPr>
        <p:txBody>
          <a:bodyPr>
            <a:normAutofit/>
          </a:bodyPr>
          <a:lstStyle/>
          <a:p>
            <a:r>
              <a:rPr lang="en-AU" dirty="0"/>
              <a:t>Orthogonal Drawings of Shapes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31083" y="1548036"/>
            <a:ext cx="2745829" cy="1850876"/>
            <a:chOff x="1271092" y="1844824"/>
            <a:chExt cx="2745829" cy="185087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3" t="3307" r="65054" b="84538"/>
            <a:stretch/>
          </p:blipFill>
          <p:spPr bwMode="auto">
            <a:xfrm>
              <a:off x="1271092" y="2708920"/>
              <a:ext cx="1771650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3" t="27249" r="64894" b="60596"/>
            <a:stretch/>
          </p:blipFill>
          <p:spPr bwMode="auto">
            <a:xfrm>
              <a:off x="1272258" y="1844824"/>
              <a:ext cx="1771650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23" t="14549" r="65373" b="73296"/>
            <a:stretch/>
          </p:blipFill>
          <p:spPr bwMode="auto">
            <a:xfrm>
              <a:off x="3203848" y="2649885"/>
              <a:ext cx="813073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5" t="18048" r="80991" b="74379"/>
            <a:stretch/>
          </p:blipFill>
          <p:spPr bwMode="auto">
            <a:xfrm>
              <a:off x="3203848" y="3304059"/>
              <a:ext cx="813073" cy="39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8004162" y="1528615"/>
            <a:ext cx="2554635" cy="1741987"/>
            <a:chOff x="5074890" y="1528614"/>
            <a:chExt cx="2554635" cy="174198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33" t="3313" r="6134" b="84823"/>
            <a:stretch/>
          </p:blipFill>
          <p:spPr bwMode="auto">
            <a:xfrm>
              <a:off x="5076056" y="2421624"/>
              <a:ext cx="1620020" cy="55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83" t="27555" r="6484" b="60581"/>
            <a:stretch/>
          </p:blipFill>
          <p:spPr bwMode="auto">
            <a:xfrm>
              <a:off x="5074890" y="1528614"/>
              <a:ext cx="1620020" cy="55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78" t="3313" r="6135" b="84823"/>
            <a:stretch/>
          </p:blipFill>
          <p:spPr bwMode="auto">
            <a:xfrm>
              <a:off x="6888410" y="2387732"/>
              <a:ext cx="647676" cy="55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3" t="18327" r="22425" b="75741"/>
            <a:stretch/>
          </p:blipFill>
          <p:spPr bwMode="auto">
            <a:xfrm>
              <a:off x="6888410" y="2990912"/>
              <a:ext cx="741115" cy="27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1962522" y="4437112"/>
            <a:ext cx="2534741" cy="1771000"/>
            <a:chOff x="589458" y="4437112"/>
            <a:chExt cx="2534741" cy="1771000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0" t="52824" r="65047" b="35312"/>
            <a:stretch/>
          </p:blipFill>
          <p:spPr bwMode="auto">
            <a:xfrm>
              <a:off x="589458" y="5229200"/>
              <a:ext cx="1620020" cy="55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0" t="77268" r="65047" b="10868"/>
            <a:stretch/>
          </p:blipFill>
          <p:spPr bwMode="auto">
            <a:xfrm>
              <a:off x="589458" y="4437112"/>
              <a:ext cx="1620020" cy="55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7" t="65454" r="65274" b="22682"/>
            <a:stretch/>
          </p:blipFill>
          <p:spPr bwMode="auto">
            <a:xfrm>
              <a:off x="2390775" y="5229200"/>
              <a:ext cx="636316" cy="55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t="68888" r="80975" b="25180"/>
            <a:stretch/>
          </p:blipFill>
          <p:spPr bwMode="auto">
            <a:xfrm>
              <a:off x="2390774" y="5928423"/>
              <a:ext cx="733425" cy="27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8005327" y="4443949"/>
            <a:ext cx="2535126" cy="1660653"/>
            <a:chOff x="5094399" y="4437112"/>
            <a:chExt cx="2535126" cy="1660653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84" t="52796" r="6483" b="35340"/>
            <a:stretch/>
          </p:blipFill>
          <p:spPr bwMode="auto">
            <a:xfrm>
              <a:off x="5094399" y="5213548"/>
              <a:ext cx="1620020" cy="55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09" t="77268" r="6658" b="10868"/>
            <a:stretch/>
          </p:blipFill>
          <p:spPr bwMode="auto">
            <a:xfrm>
              <a:off x="5094399" y="4437112"/>
              <a:ext cx="1620020" cy="55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47" t="65122" r="5780" b="23014"/>
            <a:stretch/>
          </p:blipFill>
          <p:spPr bwMode="auto">
            <a:xfrm>
              <a:off x="6888409" y="5213547"/>
              <a:ext cx="636019" cy="55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92" t="68758" r="22207" b="26887"/>
            <a:stretch/>
          </p:blipFill>
          <p:spPr bwMode="auto">
            <a:xfrm>
              <a:off x="6888409" y="5892430"/>
              <a:ext cx="741116" cy="205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Rounded Rectangle 26"/>
          <p:cNvSpPr/>
          <p:nvPr/>
        </p:nvSpPr>
        <p:spPr>
          <a:xfrm>
            <a:off x="1546498" y="1268760"/>
            <a:ext cx="3181350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752184" y="1299617"/>
            <a:ext cx="2832186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824192" y="4005064"/>
            <a:ext cx="27346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552576" y="4005064"/>
            <a:ext cx="3175273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8" name="Group 1037"/>
          <p:cNvGrpSpPr/>
          <p:nvPr/>
        </p:nvGrpSpPr>
        <p:grpSpPr>
          <a:xfrm>
            <a:off x="4851892" y="1299617"/>
            <a:ext cx="1368154" cy="1328838"/>
            <a:chOff x="3327892" y="1299617"/>
            <a:chExt cx="1368154" cy="132883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7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40363" t="-1" r="17147" b="49842"/>
            <a:stretch/>
          </p:blipFill>
          <p:spPr bwMode="auto">
            <a:xfrm rot="16200000">
              <a:off x="3347550" y="1279959"/>
              <a:ext cx="1328838" cy="136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8" name="Isosceles Triangle 67"/>
            <p:cNvSpPr/>
            <p:nvPr/>
          </p:nvSpPr>
          <p:spPr>
            <a:xfrm rot="5400000">
              <a:off x="3625650" y="1787085"/>
              <a:ext cx="252331" cy="257172"/>
            </a:xfrm>
            <a:prstGeom prst="triangle">
              <a:avLst>
                <a:gd name="adj" fmla="val 48776"/>
              </a:avLst>
            </a:prstGeom>
            <a:solidFill>
              <a:srgbClr val="B9CDE5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3628772" y="1913969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Parallelogram 61"/>
            <p:cNvSpPr/>
            <p:nvPr/>
          </p:nvSpPr>
          <p:spPr>
            <a:xfrm rot="16200000" flipH="1">
              <a:off x="3788875" y="1602924"/>
              <a:ext cx="383258" cy="209450"/>
            </a:xfrm>
            <a:prstGeom prst="parallelogram">
              <a:avLst>
                <a:gd name="adj" fmla="val 63480"/>
              </a:avLst>
            </a:prstGeom>
            <a:solidFill>
              <a:schemeClr val="accent1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Parallelogram 62"/>
            <p:cNvSpPr/>
            <p:nvPr/>
          </p:nvSpPr>
          <p:spPr>
            <a:xfrm rot="5400000">
              <a:off x="3551368" y="2134866"/>
              <a:ext cx="365851" cy="225046"/>
            </a:xfrm>
            <a:prstGeom prst="parallelogram">
              <a:avLst>
                <a:gd name="adj" fmla="val 54330"/>
              </a:avLst>
            </a:prstGeom>
            <a:solidFill>
              <a:srgbClr val="B9CDE5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Parallelogram 63"/>
            <p:cNvSpPr/>
            <p:nvPr/>
          </p:nvSpPr>
          <p:spPr>
            <a:xfrm rot="5400000">
              <a:off x="3562349" y="1605728"/>
              <a:ext cx="366621" cy="232537"/>
            </a:xfrm>
            <a:prstGeom prst="parallelogram">
              <a:avLst>
                <a:gd name="adj" fmla="val 47776"/>
              </a:avLst>
            </a:prstGeom>
            <a:solidFill>
              <a:srgbClr val="B9CDE5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Parallelogram 64"/>
            <p:cNvSpPr/>
            <p:nvPr/>
          </p:nvSpPr>
          <p:spPr>
            <a:xfrm rot="16200000" flipH="1">
              <a:off x="3830091" y="1942678"/>
              <a:ext cx="553982" cy="462456"/>
            </a:xfrm>
            <a:prstGeom prst="parallelogram">
              <a:avLst>
                <a:gd name="adj" fmla="val 59455"/>
              </a:avLst>
            </a:prstGeom>
            <a:solidFill>
              <a:schemeClr val="accent1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 flipV="1">
              <a:off x="3866284" y="2182661"/>
              <a:ext cx="1" cy="2662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4096007" y="1512147"/>
              <a:ext cx="3426" cy="277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869681" y="1632318"/>
              <a:ext cx="1" cy="277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610990" y="1512146"/>
              <a:ext cx="0" cy="8036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3611408" y="2313337"/>
              <a:ext cx="254877" cy="13755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3611408" y="2045104"/>
              <a:ext cx="254877" cy="13755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3611409" y="1512147"/>
              <a:ext cx="258272" cy="1331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3843046" y="1374589"/>
              <a:ext cx="256387" cy="1266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866285" y="1905307"/>
              <a:ext cx="475329" cy="2773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3867049" y="1502223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3617335" y="1369099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866285" y="2170291"/>
              <a:ext cx="476774" cy="2786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875853" y="1766627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4088182" y="1780427"/>
              <a:ext cx="254877" cy="13755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4341614" y="1909674"/>
              <a:ext cx="1" cy="277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Group 1036"/>
          <p:cNvGrpSpPr/>
          <p:nvPr/>
        </p:nvGrpSpPr>
        <p:grpSpPr>
          <a:xfrm>
            <a:off x="6246582" y="1299617"/>
            <a:ext cx="1368154" cy="1328838"/>
            <a:chOff x="4722582" y="1299617"/>
            <a:chExt cx="1368154" cy="1328838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7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40363" t="-1" r="17147" b="49842"/>
            <a:stretch/>
          </p:blipFill>
          <p:spPr bwMode="auto">
            <a:xfrm rot="16200000">
              <a:off x="4742240" y="1279959"/>
              <a:ext cx="1328838" cy="136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4" name="Parallelogram 93"/>
            <p:cNvSpPr/>
            <p:nvPr/>
          </p:nvSpPr>
          <p:spPr>
            <a:xfrm rot="16200000" flipH="1">
              <a:off x="5190562" y="1872130"/>
              <a:ext cx="383258" cy="209450"/>
            </a:xfrm>
            <a:prstGeom prst="parallelogram">
              <a:avLst>
                <a:gd name="adj" fmla="val 63480"/>
              </a:avLst>
            </a:prstGeom>
            <a:solidFill>
              <a:schemeClr val="accent1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Parallelogram 94"/>
            <p:cNvSpPr/>
            <p:nvPr/>
          </p:nvSpPr>
          <p:spPr>
            <a:xfrm rot="5400000">
              <a:off x="5196221" y="2284925"/>
              <a:ext cx="365851" cy="225046"/>
            </a:xfrm>
            <a:prstGeom prst="parallelogram">
              <a:avLst>
                <a:gd name="adj" fmla="val 54330"/>
              </a:avLst>
            </a:prstGeom>
            <a:solidFill>
              <a:srgbClr val="B9CDE5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Parallelogram 95"/>
            <p:cNvSpPr/>
            <p:nvPr/>
          </p:nvSpPr>
          <p:spPr>
            <a:xfrm rot="5400000">
              <a:off x="4833407" y="2010593"/>
              <a:ext cx="649997" cy="232537"/>
            </a:xfrm>
            <a:prstGeom prst="parallelogram">
              <a:avLst>
                <a:gd name="adj" fmla="val 47776"/>
              </a:avLst>
            </a:prstGeom>
            <a:solidFill>
              <a:srgbClr val="B9CDE5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Parallelogram 96"/>
            <p:cNvSpPr/>
            <p:nvPr/>
          </p:nvSpPr>
          <p:spPr>
            <a:xfrm rot="16200000" flipH="1">
              <a:off x="5455584" y="2082954"/>
              <a:ext cx="553982" cy="462456"/>
            </a:xfrm>
            <a:prstGeom prst="parallelogram">
              <a:avLst>
                <a:gd name="adj" fmla="val 59455"/>
              </a:avLst>
            </a:prstGeom>
            <a:solidFill>
              <a:schemeClr val="accent1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 flipV="1">
              <a:off x="5501347" y="2315559"/>
              <a:ext cx="1" cy="2662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5501348" y="1776993"/>
              <a:ext cx="3426" cy="277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5271124" y="1925785"/>
              <a:ext cx="1" cy="277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5025989" y="1766627"/>
              <a:ext cx="0" cy="5392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5034618" y="2319928"/>
              <a:ext cx="466731" cy="2638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5246471" y="2178002"/>
              <a:ext cx="254877" cy="13755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5034618" y="1781874"/>
              <a:ext cx="258272" cy="1331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5266255" y="1644316"/>
              <a:ext cx="256387" cy="1266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5501348" y="2038205"/>
              <a:ext cx="475329" cy="2773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5290258" y="1771950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5025989" y="1650825"/>
              <a:ext cx="233149" cy="1374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5501348" y="2303189"/>
              <a:ext cx="476774" cy="2786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5277466" y="2027244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 flipV="1">
              <a:off x="5522642" y="1789505"/>
              <a:ext cx="455481" cy="26137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5976677" y="2042572"/>
              <a:ext cx="1" cy="277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6" name="Group 1035"/>
          <p:cNvGrpSpPr/>
          <p:nvPr/>
        </p:nvGrpSpPr>
        <p:grpSpPr>
          <a:xfrm>
            <a:off x="4858886" y="4555964"/>
            <a:ext cx="1368154" cy="1328838"/>
            <a:chOff x="3334886" y="4555964"/>
            <a:chExt cx="1368154" cy="1328838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7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40363" t="-1" r="17147" b="49842"/>
            <a:stretch/>
          </p:blipFill>
          <p:spPr bwMode="auto">
            <a:xfrm rot="16200000">
              <a:off x="3354544" y="4536306"/>
              <a:ext cx="1328838" cy="136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2" name="Parallelogram 121"/>
            <p:cNvSpPr/>
            <p:nvPr/>
          </p:nvSpPr>
          <p:spPr>
            <a:xfrm rot="16200000" flipH="1">
              <a:off x="3778457" y="4841037"/>
              <a:ext cx="410865" cy="209450"/>
            </a:xfrm>
            <a:prstGeom prst="parallelogram">
              <a:avLst>
                <a:gd name="adj" fmla="val 63480"/>
              </a:avLst>
            </a:prstGeom>
            <a:solidFill>
              <a:schemeClr val="accent1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Parallelogram 122"/>
            <p:cNvSpPr/>
            <p:nvPr/>
          </p:nvSpPr>
          <p:spPr>
            <a:xfrm rot="5400000">
              <a:off x="3379574" y="5209982"/>
              <a:ext cx="505169" cy="443923"/>
            </a:xfrm>
            <a:prstGeom prst="parallelogram">
              <a:avLst>
                <a:gd name="adj" fmla="val 54330"/>
              </a:avLst>
            </a:prstGeom>
            <a:solidFill>
              <a:srgbClr val="B9CDE5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Parallelogram 123"/>
            <p:cNvSpPr/>
            <p:nvPr/>
          </p:nvSpPr>
          <p:spPr>
            <a:xfrm rot="5400000">
              <a:off x="3570103" y="4832495"/>
              <a:ext cx="366621" cy="232537"/>
            </a:xfrm>
            <a:prstGeom prst="parallelogram">
              <a:avLst>
                <a:gd name="adj" fmla="val 47776"/>
              </a:avLst>
            </a:prstGeom>
            <a:solidFill>
              <a:srgbClr val="B9CDE5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Parallelogram 124"/>
            <p:cNvSpPr/>
            <p:nvPr/>
          </p:nvSpPr>
          <p:spPr>
            <a:xfrm rot="16200000" flipH="1">
              <a:off x="3844409" y="5181962"/>
              <a:ext cx="553982" cy="462456"/>
            </a:xfrm>
            <a:prstGeom prst="parallelogram">
              <a:avLst>
                <a:gd name="adj" fmla="val 59455"/>
              </a:avLst>
            </a:prstGeom>
            <a:solidFill>
              <a:schemeClr val="accent1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H="1" flipV="1">
              <a:off x="3875853" y="5418262"/>
              <a:ext cx="1" cy="2662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4107082" y="4738672"/>
              <a:ext cx="3426" cy="277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3880756" y="4858843"/>
              <a:ext cx="1" cy="277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3395980" y="5158740"/>
              <a:ext cx="12308" cy="2797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3407664" y="5431536"/>
              <a:ext cx="468191" cy="2549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3383280" y="5166360"/>
              <a:ext cx="492576" cy="2519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3622484" y="4738672"/>
              <a:ext cx="258272" cy="1331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 flipV="1">
              <a:off x="3854121" y="4601114"/>
              <a:ext cx="256387" cy="1266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3875854" y="5140908"/>
              <a:ext cx="475329" cy="2773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3882309" y="5136539"/>
              <a:ext cx="0" cy="170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3878124" y="4728748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3628410" y="4595624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3875854" y="5405892"/>
              <a:ext cx="476774" cy="2786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3885422" y="5002228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 flipV="1">
              <a:off x="4097751" y="5016028"/>
              <a:ext cx="254877" cy="13755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4351183" y="5145275"/>
              <a:ext cx="1" cy="277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H="1" flipV="1">
              <a:off x="3604704" y="5018072"/>
              <a:ext cx="258272" cy="1331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H="1" flipV="1">
              <a:off x="3611777" y="4752137"/>
              <a:ext cx="3426" cy="277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3390117" y="5015693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5" name="Group 1034"/>
          <p:cNvGrpSpPr/>
          <p:nvPr/>
        </p:nvGrpSpPr>
        <p:grpSpPr>
          <a:xfrm>
            <a:off x="6326839" y="4443948"/>
            <a:ext cx="1368154" cy="1328838"/>
            <a:chOff x="4802839" y="4443948"/>
            <a:chExt cx="1368154" cy="1328838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7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40363" t="-1" r="17147" b="49842"/>
            <a:stretch/>
          </p:blipFill>
          <p:spPr bwMode="auto">
            <a:xfrm rot="16200000">
              <a:off x="4822497" y="4424290"/>
              <a:ext cx="1328838" cy="136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2" name="Isosceles Triangle 141"/>
            <p:cNvSpPr/>
            <p:nvPr/>
          </p:nvSpPr>
          <p:spPr>
            <a:xfrm rot="5400000">
              <a:off x="5092920" y="4662478"/>
              <a:ext cx="252331" cy="257172"/>
            </a:xfrm>
            <a:prstGeom prst="triangle">
              <a:avLst>
                <a:gd name="adj" fmla="val 48776"/>
              </a:avLst>
            </a:prstGeom>
            <a:solidFill>
              <a:srgbClr val="B9CDE5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Parallelogram 157"/>
            <p:cNvSpPr/>
            <p:nvPr/>
          </p:nvSpPr>
          <p:spPr>
            <a:xfrm rot="5400000">
              <a:off x="4914208" y="5132309"/>
              <a:ext cx="605632" cy="232537"/>
            </a:xfrm>
            <a:prstGeom prst="parallelogram">
              <a:avLst>
                <a:gd name="adj" fmla="val 47776"/>
              </a:avLst>
            </a:prstGeom>
            <a:solidFill>
              <a:srgbClr val="B9CDE5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Parallelogram 158"/>
            <p:cNvSpPr/>
            <p:nvPr/>
          </p:nvSpPr>
          <p:spPr>
            <a:xfrm rot="16200000" flipH="1">
              <a:off x="5143690" y="5148574"/>
              <a:ext cx="662346" cy="214956"/>
            </a:xfrm>
            <a:prstGeom prst="parallelogram">
              <a:avLst>
                <a:gd name="adj" fmla="val 59455"/>
              </a:avLst>
            </a:prstGeom>
            <a:solidFill>
              <a:schemeClr val="accent1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Isosceles Triangle 170"/>
            <p:cNvSpPr/>
            <p:nvPr/>
          </p:nvSpPr>
          <p:spPr>
            <a:xfrm rot="16200000" flipH="1">
              <a:off x="5315373" y="4658735"/>
              <a:ext cx="252331" cy="257172"/>
            </a:xfrm>
            <a:prstGeom prst="triangle">
              <a:avLst>
                <a:gd name="adj" fmla="val 48776"/>
              </a:avLst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4" name="Straight Connector 143"/>
            <p:cNvCxnSpPr/>
            <p:nvPr/>
          </p:nvCxnSpPr>
          <p:spPr>
            <a:xfrm flipV="1">
              <a:off x="5575517" y="4655201"/>
              <a:ext cx="0" cy="7989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5346559" y="5045050"/>
              <a:ext cx="2633" cy="55214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5090500" y="4650505"/>
              <a:ext cx="0" cy="8036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 flipV="1">
              <a:off x="5090919" y="4924879"/>
              <a:ext cx="258272" cy="1331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H="1" flipV="1">
              <a:off x="5322556" y="4787321"/>
              <a:ext cx="256387" cy="1266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5346559" y="4914955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5096845" y="4781831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5349192" y="5454152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 flipV="1">
              <a:off x="5090919" y="4655201"/>
              <a:ext cx="258272" cy="1331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H="1" flipV="1">
              <a:off x="5322556" y="4517643"/>
              <a:ext cx="256387" cy="1266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5346559" y="4645277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V="1">
              <a:off x="5096845" y="4512153"/>
              <a:ext cx="233149" cy="1430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 flipV="1">
              <a:off x="5100756" y="5454102"/>
              <a:ext cx="258272" cy="1331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6" name="Straight Arrow Connector 175"/>
          <p:cNvCxnSpPr/>
          <p:nvPr/>
        </p:nvCxnSpPr>
        <p:spPr>
          <a:xfrm flipV="1">
            <a:off x="4944021" y="2442507"/>
            <a:ext cx="221739" cy="1231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6403017" y="2442507"/>
            <a:ext cx="221739" cy="1231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4917465" y="5690182"/>
            <a:ext cx="221739" cy="1231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V="1">
            <a:off x="6436791" y="5585901"/>
            <a:ext cx="221739" cy="1231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88456" y="1444464"/>
            <a:ext cx="1446900" cy="1546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022484" y="4256269"/>
            <a:ext cx="1446900" cy="1546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031096" y="4338354"/>
            <a:ext cx="1446900" cy="1546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06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2C08-01E6-380A-5688-678AE0E1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272" y="204839"/>
            <a:ext cx="7729728" cy="838350"/>
          </a:xfrm>
        </p:spPr>
        <p:txBody>
          <a:bodyPr/>
          <a:lstStyle/>
          <a:p>
            <a:r>
              <a:rPr lang="en-AU" dirty="0"/>
              <a:t>Rule up your page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03939E-0097-0632-E631-A868DE67E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49614"/>
              </p:ext>
            </p:extLst>
          </p:nvPr>
        </p:nvGraphicFramePr>
        <p:xfrm>
          <a:off x="459345" y="1675475"/>
          <a:ext cx="11440736" cy="49776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60184">
                  <a:extLst>
                    <a:ext uri="{9D8B030D-6E8A-4147-A177-3AD203B41FA5}">
                      <a16:colId xmlns:a16="http://schemas.microsoft.com/office/drawing/2014/main" val="2955822090"/>
                    </a:ext>
                  </a:extLst>
                </a:gridCol>
                <a:gridCol w="2860184">
                  <a:extLst>
                    <a:ext uri="{9D8B030D-6E8A-4147-A177-3AD203B41FA5}">
                      <a16:colId xmlns:a16="http://schemas.microsoft.com/office/drawing/2014/main" val="4147056373"/>
                    </a:ext>
                  </a:extLst>
                </a:gridCol>
                <a:gridCol w="2860184">
                  <a:extLst>
                    <a:ext uri="{9D8B030D-6E8A-4147-A177-3AD203B41FA5}">
                      <a16:colId xmlns:a16="http://schemas.microsoft.com/office/drawing/2014/main" val="2723782587"/>
                    </a:ext>
                  </a:extLst>
                </a:gridCol>
                <a:gridCol w="2860184">
                  <a:extLst>
                    <a:ext uri="{9D8B030D-6E8A-4147-A177-3AD203B41FA5}">
                      <a16:colId xmlns:a16="http://schemas.microsoft.com/office/drawing/2014/main" val="1417186453"/>
                    </a:ext>
                  </a:extLst>
                </a:gridCol>
              </a:tblGrid>
              <a:tr h="711098">
                <a:tc>
                  <a:txBody>
                    <a:bodyPr/>
                    <a:lstStyle/>
                    <a:p>
                      <a:r>
                        <a:rPr lang="en-AU" dirty="0"/>
                        <a:t>Shape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Top view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Front view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Right Side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931571"/>
                  </a:ext>
                </a:extLst>
              </a:tr>
              <a:tr h="71109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356548"/>
                  </a:ext>
                </a:extLst>
              </a:tr>
              <a:tr h="71109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835435"/>
                  </a:ext>
                </a:extLst>
              </a:tr>
              <a:tr h="71109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602481"/>
                  </a:ext>
                </a:extLst>
              </a:tr>
              <a:tr h="71109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81348"/>
                  </a:ext>
                </a:extLst>
              </a:tr>
              <a:tr h="71109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13737"/>
                  </a:ext>
                </a:extLst>
              </a:tr>
              <a:tr h="71109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571947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AF5A9A-ED28-F712-3DEE-0FA4A7087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902" y="1043189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Title: Drawing Orthographic shapes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034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06EE-FE79-E702-DB47-D03B68D5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Blocks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4E4DA-F1ED-63E9-9211-209652717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AU" sz="2400" dirty="0"/>
              <a:t>Using one single block draw the front, top and right view.</a:t>
            </a:r>
          </a:p>
          <a:p>
            <a:pPr marL="0" indent="0">
              <a:buNone/>
            </a:pPr>
            <a:r>
              <a:rPr lang="en-AU" sz="2400" dirty="0"/>
              <a:t>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AU" sz="2400" dirty="0"/>
              <a:t>Stack two blocks on top of each other and draw the front, top and right view.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127762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1386</TotalTime>
  <Words>360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Gill Sans MT</vt:lpstr>
      <vt:lpstr>Wingdings</vt:lpstr>
      <vt:lpstr>Parcel</vt:lpstr>
      <vt:lpstr>1_Office Theme</vt:lpstr>
      <vt:lpstr>Office Theme</vt:lpstr>
      <vt:lpstr>Lesson Objective </vt:lpstr>
      <vt:lpstr>Oblique projections of shapes</vt:lpstr>
      <vt:lpstr>Isometric projections of shapes</vt:lpstr>
      <vt:lpstr>Orthographic view example</vt:lpstr>
      <vt:lpstr>Orthogonal view</vt:lpstr>
      <vt:lpstr>Orthogonal Drawings of shapes</vt:lpstr>
      <vt:lpstr>Orthogonal Drawings of Shapes</vt:lpstr>
      <vt:lpstr>Rule up your page </vt:lpstr>
      <vt:lpstr>Blocks practice </vt:lpstr>
      <vt:lpstr>Create the following</vt:lpstr>
      <vt:lpstr>Create the following</vt:lpstr>
      <vt:lpstr>Exit ticket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Year 7 week 7</dc:title>
  <dc:creator>FRIGULA Chejienna [Busselton Senior High School]</dc:creator>
  <cp:lastModifiedBy>DAVIES Rhys [Busselton Senior High School]</cp:lastModifiedBy>
  <cp:revision>12</cp:revision>
  <dcterms:created xsi:type="dcterms:W3CDTF">2022-06-06T23:48:36Z</dcterms:created>
  <dcterms:modified xsi:type="dcterms:W3CDTF">2023-07-18T07:18:16Z</dcterms:modified>
</cp:coreProperties>
</file>